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A155-C6B1-404F-A534-B4EE1219B4AA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4F2C-8A55-43E4-9B5C-31AF29DA0D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8138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A155-C6B1-404F-A534-B4EE1219B4AA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4F2C-8A55-43E4-9B5C-31AF29DA0D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7732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A155-C6B1-404F-A534-B4EE1219B4AA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4F2C-8A55-43E4-9B5C-31AF29DA0D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4330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A155-C6B1-404F-A534-B4EE1219B4AA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4F2C-8A55-43E4-9B5C-31AF29DA0DC3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6431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A155-C6B1-404F-A534-B4EE1219B4AA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4F2C-8A55-43E4-9B5C-31AF29DA0D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5688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A155-C6B1-404F-A534-B4EE1219B4AA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4F2C-8A55-43E4-9B5C-31AF29DA0D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5707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A155-C6B1-404F-A534-B4EE1219B4AA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4F2C-8A55-43E4-9B5C-31AF29DA0D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29490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A155-C6B1-404F-A534-B4EE1219B4AA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4F2C-8A55-43E4-9B5C-31AF29DA0D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18021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A155-C6B1-404F-A534-B4EE1219B4AA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4F2C-8A55-43E4-9B5C-31AF29DA0D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8415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A155-C6B1-404F-A534-B4EE1219B4AA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4F2C-8A55-43E4-9B5C-31AF29DA0D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1985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A155-C6B1-404F-A534-B4EE1219B4AA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4F2C-8A55-43E4-9B5C-31AF29DA0D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2245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A155-C6B1-404F-A534-B4EE1219B4AA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4F2C-8A55-43E4-9B5C-31AF29DA0D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8076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A155-C6B1-404F-A534-B4EE1219B4AA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4F2C-8A55-43E4-9B5C-31AF29DA0D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694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A155-C6B1-404F-A534-B4EE1219B4AA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4F2C-8A55-43E4-9B5C-31AF29DA0D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3565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A155-C6B1-404F-A534-B4EE1219B4AA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4F2C-8A55-43E4-9B5C-31AF29DA0D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9933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A155-C6B1-404F-A534-B4EE1219B4AA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4F2C-8A55-43E4-9B5C-31AF29DA0D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0428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A155-C6B1-404F-A534-B4EE1219B4AA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54F2C-8A55-43E4-9B5C-31AF29DA0D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2998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2DFA155-C6B1-404F-A534-B4EE1219B4AA}" type="datetimeFigureOut">
              <a:rPr lang="en-IN" smtClean="0"/>
              <a:t>14-10-2020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54F2C-8A55-43E4-9B5C-31AF29DA0DC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60336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1FF0785-22C9-4F61-89AD-CC2F3F8DCF74}"/>
              </a:ext>
            </a:extLst>
          </p:cNvPr>
          <p:cNvSpPr/>
          <p:nvPr/>
        </p:nvSpPr>
        <p:spPr>
          <a:xfrm>
            <a:off x="3048000" y="2423597"/>
            <a:ext cx="6096000" cy="31906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1950"/>
              </a:spcAft>
            </a:pPr>
            <a:r>
              <a:rPr lang="en-IN" sz="2400" dirty="0">
                <a:latin typeface="Nirmala UI" panose="020B0502040204020203" pitchFamily="34" charset="0"/>
                <a:ea typeface="Times New Roman" panose="02020603050405020304" pitchFamily="18" charset="0"/>
              </a:rPr>
              <a:t>Atomic Energy Central School-2, Mumbai</a:t>
            </a:r>
            <a:br>
              <a:rPr lang="en-IN" sz="2400" dirty="0">
                <a:latin typeface="Nirmala UI" panose="020B0502040204020203" pitchFamily="34" charset="0"/>
                <a:ea typeface="Times New Roman" panose="02020603050405020304" pitchFamily="18" charset="0"/>
              </a:rPr>
            </a:br>
            <a:r>
              <a:rPr lang="en-IN" sz="2400" dirty="0">
                <a:latin typeface="Nirmala UI" panose="020B0502040204020203" pitchFamily="34" charset="0"/>
                <a:ea typeface="Times New Roman" panose="02020603050405020304" pitchFamily="18" charset="0"/>
              </a:rPr>
              <a:t>Subject- Hindi</a:t>
            </a:r>
            <a:br>
              <a:rPr lang="en-IN" sz="2400" dirty="0">
                <a:latin typeface="Nirmala UI" panose="020B0502040204020203" pitchFamily="34" charset="0"/>
                <a:ea typeface="Times New Roman" panose="02020603050405020304" pitchFamily="18" charset="0"/>
              </a:rPr>
            </a:br>
            <a:r>
              <a:rPr lang="en-IN" sz="2400" dirty="0">
                <a:latin typeface="Nirmala UI" panose="020B0502040204020203" pitchFamily="34" charset="0"/>
                <a:ea typeface="Times New Roman" panose="02020603050405020304" pitchFamily="18" charset="0"/>
              </a:rPr>
              <a:t>Topic- </a:t>
            </a:r>
            <a:r>
              <a:rPr lang="en-IN" sz="24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अपठित</a:t>
            </a:r>
            <a:r>
              <a:rPr lang="en-IN" sz="2400" dirty="0"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IN" sz="24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गद्यांश</a:t>
            </a:r>
            <a:endParaRPr lang="en-IN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1950"/>
              </a:spcAft>
            </a:pPr>
            <a:r>
              <a:rPr lang="en-IN" sz="2400" dirty="0">
                <a:latin typeface="Nirmala UI" panose="020B0502040204020203" pitchFamily="34" charset="0"/>
                <a:ea typeface="Times New Roman" panose="02020603050405020304" pitchFamily="18" charset="0"/>
              </a:rPr>
              <a:t>PPT</a:t>
            </a:r>
          </a:p>
          <a:p>
            <a:pPr algn="ctr">
              <a:spcAft>
                <a:spcPts val="1950"/>
              </a:spcAft>
            </a:pPr>
            <a:br>
              <a:rPr lang="en-IN" sz="2400" dirty="0">
                <a:latin typeface="Nirmala UI" panose="020B0502040204020203" pitchFamily="34" charset="0"/>
                <a:ea typeface="Times New Roman" panose="02020603050405020304" pitchFamily="18" charset="0"/>
              </a:rPr>
            </a:br>
            <a:r>
              <a:rPr lang="en-IN" sz="2400" dirty="0">
                <a:latin typeface="Nirmala UI" panose="020B0502040204020203" pitchFamily="34" charset="0"/>
                <a:ea typeface="Times New Roman" panose="02020603050405020304" pitchFamily="18" charset="0"/>
              </a:rPr>
              <a:t>Module- 1/1</a:t>
            </a:r>
            <a:br>
              <a:rPr lang="en-IN" sz="2400" dirty="0">
                <a:latin typeface="Nirmala UI" panose="020B0502040204020203" pitchFamily="34" charset="0"/>
                <a:ea typeface="Times New Roman" panose="02020603050405020304" pitchFamily="18" charset="0"/>
              </a:rPr>
            </a:br>
            <a:r>
              <a:rPr lang="en-IN" sz="2400" dirty="0">
                <a:latin typeface="Nirmala UI" panose="020B0502040204020203" pitchFamily="34" charset="0"/>
                <a:ea typeface="Times New Roman" panose="02020603050405020304" pitchFamily="18" charset="0"/>
              </a:rPr>
              <a:t>Madhu Sharma TGT (SS)</a:t>
            </a:r>
            <a:endParaRPr lang="en-I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292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507AED1-AC44-4078-B5E4-E7AEC2A42F0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50167" y="540543"/>
            <a:ext cx="7118252" cy="5776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658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16E4B1F-5CC8-4823-BCF8-34B53C797CD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22202" y="647114"/>
            <a:ext cx="6144358" cy="2433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7DAA0CB-45E3-4D6D-A91A-C986B69918E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22202" y="3080823"/>
            <a:ext cx="6144358" cy="364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651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DE46AEA-92BC-4F3C-B5D6-A58463D0877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873075" y="703823"/>
            <a:ext cx="2742321" cy="4248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177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F2A9B35-A50F-4389-909A-48E2BB1EB5E4}"/>
              </a:ext>
            </a:extLst>
          </p:cNvPr>
          <p:cNvSpPr txBox="1"/>
          <p:nvPr/>
        </p:nvSpPr>
        <p:spPr>
          <a:xfrm flipH="1">
            <a:off x="5475848" y="3024554"/>
            <a:ext cx="21769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809472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138C4F-3A09-49E6-8E8B-E56C564FED48}"/>
              </a:ext>
            </a:extLst>
          </p:cNvPr>
          <p:cNvSpPr/>
          <p:nvPr/>
        </p:nvSpPr>
        <p:spPr>
          <a:xfrm>
            <a:off x="323557" y="966788"/>
            <a:ext cx="10114671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950"/>
              </a:spcAft>
            </a:pPr>
            <a:r>
              <a:rPr lang="en-IN" sz="2400" b="1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अपठित</a:t>
            </a:r>
            <a:r>
              <a:rPr lang="en-IN" sz="2400" b="1" dirty="0">
                <a:latin typeface="Source Sans Pro" panose="020B0503030403020204" pitchFamily="34" charset="0"/>
                <a:ea typeface="Times New Roman" panose="02020603050405020304" pitchFamily="18" charset="0"/>
              </a:rPr>
              <a:t> </a:t>
            </a:r>
            <a:r>
              <a:rPr lang="en-IN" sz="2400" b="1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गद्यांश</a:t>
            </a:r>
            <a:endParaRPr lang="en-IN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1950"/>
              </a:spcAft>
            </a:pPr>
            <a:r>
              <a:rPr lang="en-IN" sz="2000" b="1" dirty="0">
                <a:latin typeface="Nirmala UI" panose="020B0502040204020203" pitchFamily="34" charset="0"/>
                <a:ea typeface="Times New Roman" panose="02020603050405020304" pitchFamily="18" charset="0"/>
              </a:rPr>
              <a:t> </a:t>
            </a:r>
            <a:endParaRPr lang="en-IN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1950"/>
              </a:spcAft>
            </a:pPr>
            <a:r>
              <a:rPr lang="en-IN" sz="2000" dirty="0">
                <a:latin typeface="Nirmala UI" panose="020B0502040204020203" pitchFamily="34" charset="0"/>
                <a:ea typeface="Times New Roman" panose="02020603050405020304" pitchFamily="18" charset="0"/>
              </a:rPr>
              <a:t>Note-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निम्नलिखित</a:t>
            </a:r>
            <a:r>
              <a:rPr lang="en-IN" sz="2000" dirty="0">
                <a:latin typeface="Source Sans Pro" panose="020B0503030403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गद्यांश</a:t>
            </a:r>
            <a:r>
              <a:rPr lang="en-IN" sz="2000" dirty="0">
                <a:latin typeface="Source Sans Pro" panose="020B0503030403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को</a:t>
            </a:r>
            <a:r>
              <a:rPr lang="en-IN" sz="2000" dirty="0">
                <a:latin typeface="Source Sans Pro" panose="020B0503030403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पढ़कर</a:t>
            </a:r>
            <a:r>
              <a:rPr lang="en-IN" sz="2000" dirty="0">
                <a:latin typeface="Source Sans Pro" panose="020B0503030403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दिए</a:t>
            </a:r>
            <a:r>
              <a:rPr lang="en-IN" sz="2000" dirty="0">
                <a:latin typeface="Source Sans Pro" panose="020B0503030403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गए</a:t>
            </a:r>
            <a:r>
              <a:rPr lang="en-IN" sz="2000" dirty="0">
                <a:latin typeface="Source Sans Pro" panose="020B0503030403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प्रश्नों</a:t>
            </a:r>
            <a:r>
              <a:rPr lang="en-IN" sz="2000" dirty="0">
                <a:latin typeface="Source Sans Pro" panose="020B0503030403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के</a:t>
            </a:r>
            <a:r>
              <a:rPr lang="en-IN" sz="2000" dirty="0">
                <a:latin typeface="Source Sans Pro" panose="020B0503030403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उत्तर</a:t>
            </a:r>
            <a:r>
              <a:rPr lang="en-IN" sz="2000" dirty="0">
                <a:latin typeface="Source Sans Pro" panose="020B0503030403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लिखिए</a:t>
            </a:r>
            <a:r>
              <a:rPr lang="en-IN" sz="2000" dirty="0">
                <a:latin typeface="Nirmala UI" panose="020B0502040204020203" pitchFamily="34" charset="0"/>
                <a:ea typeface="Times New Roman" panose="02020603050405020304" pitchFamily="18" charset="0"/>
              </a:rPr>
              <a:t>-</a:t>
            </a:r>
            <a:endParaRPr lang="en-IN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1950"/>
              </a:spcAft>
            </a:pP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संसार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में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सबसे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मूल्यावान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वस्तु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समय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है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क्योंकि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दुनिया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की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अधिकांश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वस्तुओं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को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घटाया</a:t>
            </a:r>
            <a:r>
              <a:rPr lang="en-IN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बढ़ाया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जा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सकता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है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पर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समय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एक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क्षण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भी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बढ़ा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पाना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व्यक्ति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बस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में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नहीं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है</a:t>
            </a:r>
            <a:r>
              <a:rPr lang="en-IN" sz="2000" dirty="0">
                <a:latin typeface="Nirmala UI" panose="020B0502040204020203" pitchFamily="34" charset="0"/>
                <a:ea typeface="Times New Roman" panose="02020603050405020304" pitchFamily="18" charset="0"/>
              </a:rPr>
              <a:t>।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समय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बीत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जाने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पर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व्यक्ति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पास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पछतावे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अलावा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कुछ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नहीं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होता</a:t>
            </a:r>
            <a:r>
              <a:rPr lang="en-IN" sz="2000" dirty="0">
                <a:latin typeface="Nirmala UI" panose="020B0502040204020203" pitchFamily="34" charset="0"/>
                <a:ea typeface="Times New Roman" panose="02020603050405020304" pitchFamily="18" charset="0"/>
              </a:rPr>
              <a:t>।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विद्यार्थी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लिए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तो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समय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और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भी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अधिक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महत्त्व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है</a:t>
            </a:r>
            <a:r>
              <a:rPr lang="en-IN" sz="2000" dirty="0">
                <a:latin typeface="Nirmala UI" panose="020B0502040204020203" pitchFamily="34" charset="0"/>
                <a:ea typeface="Times New Roman" panose="02020603050405020304" pitchFamily="18" charset="0"/>
              </a:rPr>
              <a:t>।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विद्यार्थी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जीवन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उद्देश्य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है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शिक्षा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प्राप्त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करना</a:t>
            </a:r>
            <a:r>
              <a:rPr lang="en-IN" sz="2000" dirty="0">
                <a:latin typeface="Nirmala UI" panose="020B0502040204020203" pitchFamily="34" charset="0"/>
                <a:ea typeface="Times New Roman" panose="02020603050405020304" pitchFamily="18" charset="0"/>
              </a:rPr>
              <a:t>।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समय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उपयोग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से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ही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शिक्षा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प्राप्त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की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जा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सकती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है</a:t>
            </a:r>
            <a:r>
              <a:rPr lang="en-IN" sz="2000" dirty="0">
                <a:latin typeface="Nirmala UI" panose="020B0502040204020203" pitchFamily="34" charset="0"/>
                <a:ea typeface="Times New Roman" panose="02020603050405020304" pitchFamily="18" charset="0"/>
              </a:rPr>
              <a:t>।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जो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विद्यार्थी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अपना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बहुमूल्य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समय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खेल</a:t>
            </a:r>
            <a:r>
              <a:rPr lang="en-IN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कूद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मौज</a:t>
            </a:r>
            <a:r>
              <a:rPr lang="en-IN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मस्ती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तथा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आलस्य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में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खो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देते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हैं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वे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जीवन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भर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पछताते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रहते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हैं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क्योंकि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वे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अच्छी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शिक्षा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प्राप्त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करने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से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वंचित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रह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जाते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हैं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और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जीवन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में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उन्नति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नहीं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कर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पाते</a:t>
            </a:r>
            <a:r>
              <a:rPr lang="en-IN" sz="2000" dirty="0">
                <a:latin typeface="Nirmala UI" panose="020B0502040204020203" pitchFamily="34" charset="0"/>
                <a:ea typeface="Times New Roman" panose="02020603050405020304" pitchFamily="18" charset="0"/>
              </a:rPr>
              <a:t>।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मनुष्य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कर्तव्य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है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कि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जो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क्षण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बीत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गए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हैं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उनकी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चिंता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करने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बजाय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जो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अब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हमारे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सामने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हैं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उसका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सदुपयोग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करें</a:t>
            </a:r>
            <a:r>
              <a:rPr lang="en-IN" sz="2000" dirty="0">
                <a:latin typeface="Nirmala UI" panose="020B0502040204020203" pitchFamily="34" charset="0"/>
                <a:ea typeface="Times New Roman" panose="02020603050405020304" pitchFamily="18" charset="0"/>
              </a:rPr>
              <a:t>।</a:t>
            </a:r>
            <a:endParaRPr lang="en-IN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1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B0ECEEB-603A-4D9E-8828-E70B41B0B31D}"/>
              </a:ext>
            </a:extLst>
          </p:cNvPr>
          <p:cNvSpPr/>
          <p:nvPr/>
        </p:nvSpPr>
        <p:spPr>
          <a:xfrm>
            <a:off x="492369" y="782122"/>
            <a:ext cx="9720776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950"/>
              </a:spcAft>
            </a:pPr>
            <a:r>
              <a:rPr lang="en-IN" sz="2000" b="1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प्रश्न</a:t>
            </a:r>
            <a:endParaRPr lang="en-IN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1950"/>
              </a:spcAft>
            </a:pP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en-IN" sz="2000" dirty="0">
                <a:latin typeface="Nirmala UI" panose="020B0502040204020203" pitchFamily="34" charset="0"/>
                <a:ea typeface="Times New Roman" panose="02020603050405020304" pitchFamily="18" charset="0"/>
              </a:rPr>
              <a:t>क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)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समय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को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सबसे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अमूल्य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वस्तु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क्यों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कहा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गया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है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?</a:t>
            </a:r>
            <a:b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en-IN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)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इसका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एकक्षण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भी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घटाया</a:t>
            </a:r>
            <a:r>
              <a:rPr lang="en-IN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बढ़ाया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नहीं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जा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सकता</a:t>
            </a:r>
            <a:b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(ii)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सम्य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व्यक्ति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वश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में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नहीं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है</a:t>
            </a:r>
            <a:r>
              <a:rPr lang="en-IN" sz="2000" dirty="0">
                <a:latin typeface="Nirmala UI" panose="020B0502040204020203" pitchFamily="34" charset="0"/>
                <a:ea typeface="Times New Roman" panose="02020603050405020304" pitchFamily="18" charset="0"/>
              </a:rPr>
              <a:t>।</a:t>
            </a:r>
            <a:b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(iii)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समय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ही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व्यक्ति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जीवन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को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बदल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सकता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है</a:t>
            </a:r>
            <a:b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(iv)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मनुष्य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उस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समय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की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गति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को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नहीं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रोक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सकता</a:t>
            </a:r>
            <a:endParaRPr lang="en-IN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1950"/>
              </a:spcAft>
            </a:pP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en-IN" sz="2000" dirty="0">
                <a:latin typeface="Nirmala UI" panose="020B0502040204020203" pitchFamily="34" charset="0"/>
                <a:ea typeface="Times New Roman" panose="02020603050405020304" pitchFamily="18" charset="0"/>
              </a:rPr>
              <a:t>ख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)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विद्यार्थी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जीवन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उद्देश्य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है</a:t>
            </a:r>
            <a:b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en-IN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)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जीवन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को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सुखी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बनाना</a:t>
            </a:r>
            <a:b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(ii)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गुरुओं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आदेश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मानना</a:t>
            </a:r>
            <a:b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(iii)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व्यक्ति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जीवन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में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समय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महत्त्व</a:t>
            </a:r>
            <a:b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(iv)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शिक्षा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प्राप्त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करना</a:t>
            </a:r>
            <a:endParaRPr lang="en-IN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1950"/>
              </a:spcAft>
            </a:pP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en-IN" sz="2000" dirty="0">
                <a:latin typeface="Nirmala UI" panose="020B0502040204020203" pitchFamily="34" charset="0"/>
                <a:ea typeface="Times New Roman" panose="02020603050405020304" pitchFamily="18" charset="0"/>
              </a:rPr>
              <a:t>ग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)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विद्यार्थी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जीवन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भर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क्यों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पछताते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रहते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हैं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?</a:t>
            </a:r>
            <a:b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en-IN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)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क्योंकि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वे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आलसी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होते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हैं</a:t>
            </a:r>
            <a:b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(ii)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जो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अपना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कीमती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समय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मौज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मस्ती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और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आलस्य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में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खो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देते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हैं</a:t>
            </a:r>
            <a:r>
              <a:rPr lang="en-IN" sz="2000" dirty="0">
                <a:latin typeface="Nirmala UI" panose="020B0502040204020203" pitchFamily="34" charset="0"/>
                <a:ea typeface="Times New Roman" panose="02020603050405020304" pitchFamily="18" charset="0"/>
              </a:rPr>
              <a:t>।</a:t>
            </a:r>
            <a:b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(iii)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जो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ज्ञान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प्राप्त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नहीं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करते</a:t>
            </a:r>
            <a:r>
              <a:rPr lang="en-IN" sz="2000" dirty="0">
                <a:latin typeface="Nirmala UI" panose="020B0502040204020203" pitchFamily="34" charset="0"/>
                <a:ea typeface="Times New Roman" panose="02020603050405020304" pitchFamily="18" charset="0"/>
              </a:rPr>
              <a:t>।</a:t>
            </a:r>
            <a:b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(iv)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जो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विद्यार्थी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माता</a:t>
            </a:r>
            <a:r>
              <a:rPr lang="en-IN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पिता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और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गुरुओं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की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आज्ञा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पालन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नहीं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करते</a:t>
            </a:r>
            <a:endParaRPr lang="en-IN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44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3FC3132-B2EB-4589-BCAA-8EDFB66E7741}"/>
              </a:ext>
            </a:extLst>
          </p:cNvPr>
          <p:cNvSpPr/>
          <p:nvPr/>
        </p:nvSpPr>
        <p:spPr>
          <a:xfrm>
            <a:off x="407963" y="729660"/>
            <a:ext cx="9523828" cy="5529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950"/>
              </a:spcAft>
            </a:pP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en-IN" sz="2000" dirty="0">
                <a:latin typeface="Nirmala UI" panose="020B0502040204020203" pitchFamily="34" charset="0"/>
                <a:ea typeface="Times New Roman" panose="02020603050405020304" pitchFamily="18" charset="0"/>
              </a:rPr>
              <a:t>घ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)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संमय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संबंध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में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व्यक्ति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क्या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कर्तव्य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बताया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गया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है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?</a:t>
            </a:r>
            <a:b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en-IN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)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परिश्रम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करें</a:t>
            </a:r>
            <a:b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(ii)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मन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लगाकर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पढ़ाई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करें</a:t>
            </a:r>
            <a:b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(iii)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बीते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समय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बारे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में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पश्चाताप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>
                <a:latin typeface="Nirmala UI" panose="020B0502040204020203" pitchFamily="34" charset="0"/>
                <a:ea typeface="Times New Roman" panose="02020603050405020304" pitchFamily="18" charset="0"/>
              </a:rPr>
              <a:t>न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करके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वर्तमान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समय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सदुपयोग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करें</a:t>
            </a:r>
            <a:b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(iv)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असफल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होने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पर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निराश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>
                <a:latin typeface="Nirmala UI" panose="020B0502040204020203" pitchFamily="34" charset="0"/>
                <a:ea typeface="Times New Roman" panose="02020603050405020304" pitchFamily="18" charset="0"/>
              </a:rPr>
              <a:t>न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हों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पुनः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प्रयास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करें</a:t>
            </a:r>
            <a:endParaRPr lang="en-IN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1950"/>
              </a:spcAft>
            </a:pP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en-IN" sz="2000" dirty="0">
                <a:latin typeface="Nirmala UI" panose="020B0502040204020203" pitchFamily="34" charset="0"/>
                <a:ea typeface="Times New Roman" panose="02020603050405020304" pitchFamily="18" charset="0"/>
              </a:rPr>
              <a:t>ङ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)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उपर्युक्त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गद्यांश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उपयुक्त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शीर्षक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सुझाइए</a:t>
            </a:r>
            <a:b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en-IN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)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समय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सदुपयोग</a:t>
            </a:r>
            <a:b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(ii)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समय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और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मनुष्य</a:t>
            </a:r>
            <a:b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(iii)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विद्यार्थी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और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समय</a:t>
            </a:r>
            <a:b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(iv)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अमूल्य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समय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उत्तर</a:t>
            </a:r>
            <a:endParaRPr lang="en-IN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1950"/>
              </a:spcAft>
            </a:pP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उत्तर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b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en-IN" sz="2000" dirty="0">
                <a:latin typeface="Nirmala UI" panose="020B0502040204020203" pitchFamily="34" charset="0"/>
                <a:ea typeface="Times New Roman" panose="02020603050405020304" pitchFamily="18" charset="0"/>
              </a:rPr>
              <a:t>क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) (</a:t>
            </a:r>
            <a:r>
              <a:rPr lang="en-IN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b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en-IN" sz="2000" dirty="0">
                <a:latin typeface="Nirmala UI" panose="020B0502040204020203" pitchFamily="34" charset="0"/>
                <a:ea typeface="Times New Roman" panose="02020603050405020304" pitchFamily="18" charset="0"/>
              </a:rPr>
              <a:t>ख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) (iv)</a:t>
            </a:r>
            <a:b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en-IN" sz="2000" dirty="0">
                <a:latin typeface="Nirmala UI" panose="020B0502040204020203" pitchFamily="34" charset="0"/>
                <a:ea typeface="Times New Roman" panose="02020603050405020304" pitchFamily="18" charset="0"/>
              </a:rPr>
              <a:t>ग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) (ii)</a:t>
            </a:r>
            <a:b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en-IN" sz="2000" dirty="0">
                <a:latin typeface="Nirmala UI" panose="020B0502040204020203" pitchFamily="34" charset="0"/>
                <a:ea typeface="Times New Roman" panose="02020603050405020304" pitchFamily="18" charset="0"/>
              </a:rPr>
              <a:t>घ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) (iii)</a:t>
            </a:r>
            <a:b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en-IN" sz="2000" dirty="0">
                <a:latin typeface="Nirmala UI" panose="020B0502040204020203" pitchFamily="34" charset="0"/>
                <a:ea typeface="Times New Roman" panose="02020603050405020304" pitchFamily="18" charset="0"/>
              </a:rPr>
              <a:t>ङ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) (</a:t>
            </a:r>
            <a:r>
              <a:rPr lang="en-IN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endParaRPr lang="en-IN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901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C7443E4-5DCB-4F9F-97FE-9DF245052714}"/>
              </a:ext>
            </a:extLst>
          </p:cNvPr>
          <p:cNvSpPr/>
          <p:nvPr/>
        </p:nvSpPr>
        <p:spPr>
          <a:xfrm>
            <a:off x="281354" y="792381"/>
            <a:ext cx="10241280" cy="5119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950"/>
              </a:spcAft>
            </a:pPr>
            <a:r>
              <a:rPr lang="en-IN" sz="2000" b="1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प्रश्नोत्तर</a:t>
            </a:r>
            <a:endParaRPr lang="en-IN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1950"/>
              </a:spcAft>
            </a:pP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en-IN" sz="2000" dirty="0">
                <a:latin typeface="Nirmala UI" panose="020B0502040204020203" pitchFamily="34" charset="0"/>
                <a:ea typeface="Times New Roman" panose="02020603050405020304" pitchFamily="18" charset="0"/>
              </a:rPr>
              <a:t>क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)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संसार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में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सबसे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मूल्यवान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वस्तु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क्या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है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?</a:t>
            </a:r>
            <a:b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उत्तर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b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संसार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में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सबसे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मूल्यवान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समय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है</a:t>
            </a:r>
            <a:r>
              <a:rPr lang="en-IN" sz="2000" dirty="0">
                <a:latin typeface="Nirmala UI" panose="020B0502040204020203" pitchFamily="34" charset="0"/>
                <a:ea typeface="Times New Roman" panose="02020603050405020304" pitchFamily="18" charset="0"/>
              </a:rPr>
              <a:t>।</a:t>
            </a:r>
            <a:endParaRPr lang="en-IN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1950"/>
              </a:spcAft>
            </a:pP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en-IN" sz="2000" dirty="0">
                <a:latin typeface="Nirmala UI" panose="020B0502040204020203" pitchFamily="34" charset="0"/>
                <a:ea typeface="Times New Roman" panose="02020603050405020304" pitchFamily="18" charset="0"/>
              </a:rPr>
              <a:t>ख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)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व्यक्ति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बस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में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क्या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नहीं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है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?</a:t>
            </a:r>
            <a:b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उत्तर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b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समय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एक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भी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क्षण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को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बढ़ा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पाना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व्यक्ति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बस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में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नहीं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है</a:t>
            </a:r>
            <a:r>
              <a:rPr lang="en-IN" sz="2000" dirty="0">
                <a:latin typeface="Nirmala UI" panose="020B0502040204020203" pitchFamily="34" charset="0"/>
                <a:ea typeface="Times New Roman" panose="02020603050405020304" pitchFamily="18" charset="0"/>
              </a:rPr>
              <a:t>।</a:t>
            </a:r>
            <a:endParaRPr lang="en-IN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1950"/>
              </a:spcAft>
            </a:pP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en-IN" sz="2000" dirty="0">
                <a:latin typeface="Nirmala UI" panose="020B0502040204020203" pitchFamily="34" charset="0"/>
                <a:ea typeface="Times New Roman" panose="02020603050405020304" pitchFamily="18" charset="0"/>
              </a:rPr>
              <a:t>ग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)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किस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प्रकार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विद्यार्थी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पछताते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हैं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?</a:t>
            </a:r>
            <a:b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उत्तर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b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जो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विद्यार्थी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अपना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समय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खेल</a:t>
            </a:r>
            <a:r>
              <a:rPr lang="en-IN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कूद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मौज</a:t>
            </a:r>
            <a:r>
              <a:rPr lang="en-IN" sz="2000" dirty="0" err="1"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मस्ती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एवं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आलस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में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बिता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देते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हैं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वे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पछताते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हैं</a:t>
            </a:r>
            <a:r>
              <a:rPr lang="en-IN" sz="2000" dirty="0">
                <a:latin typeface="Nirmala UI" panose="020B0502040204020203" pitchFamily="34" charset="0"/>
                <a:ea typeface="Times New Roman" panose="02020603050405020304" pitchFamily="18" charset="0"/>
              </a:rPr>
              <a:t>।</a:t>
            </a:r>
            <a:endParaRPr lang="en-IN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1950"/>
              </a:spcAft>
            </a:pP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en-IN" sz="2000" dirty="0">
                <a:latin typeface="Nirmala UI" panose="020B0502040204020203" pitchFamily="34" charset="0"/>
                <a:ea typeface="Times New Roman" panose="02020603050405020304" pitchFamily="18" charset="0"/>
              </a:rPr>
              <a:t>घ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)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मनुष्य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क्या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कर्तव्य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है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?</a:t>
            </a:r>
            <a:b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उत्तर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-</a:t>
            </a:r>
            <a:b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मनुष्य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कर्तव्य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है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कि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बीते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हुए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समय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पर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विचार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>
                <a:latin typeface="Nirmala UI" panose="020B0502040204020203" pitchFamily="34" charset="0"/>
                <a:ea typeface="Times New Roman" panose="02020603050405020304" pitchFamily="18" charset="0"/>
              </a:rPr>
              <a:t>न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करके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जो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समय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अपने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पास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है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उसका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सदुपयोग</a:t>
            </a:r>
            <a:r>
              <a:rPr lang="en-IN" sz="2000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IN" sz="20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करे</a:t>
            </a:r>
            <a:r>
              <a:rPr lang="en-IN" sz="2000" dirty="0">
                <a:latin typeface="Nirmala UI" panose="020B0502040204020203" pitchFamily="34" charset="0"/>
                <a:ea typeface="Times New Roman" panose="02020603050405020304" pitchFamily="18" charset="0"/>
              </a:rPr>
              <a:t>।</a:t>
            </a:r>
            <a:endParaRPr lang="en-IN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781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6E44FE0-CECB-4471-89FC-18F0EA7CBBDE}"/>
              </a:ext>
            </a:extLst>
          </p:cNvPr>
          <p:cNvSpPr/>
          <p:nvPr/>
        </p:nvSpPr>
        <p:spPr>
          <a:xfrm>
            <a:off x="3048000" y="2423597"/>
            <a:ext cx="6096000" cy="25648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1950"/>
              </a:spcAft>
            </a:pPr>
            <a:r>
              <a:rPr lang="en-IN" sz="2400" dirty="0">
                <a:latin typeface="Nirmala UI" panose="020B0502040204020203" pitchFamily="34" charset="0"/>
                <a:ea typeface="Times New Roman" panose="02020603050405020304" pitchFamily="18" charset="0"/>
              </a:rPr>
              <a:t>Atomic Energy Central School-2, Mumbai</a:t>
            </a:r>
            <a:br>
              <a:rPr lang="en-IN" sz="2400" dirty="0">
                <a:latin typeface="Nirmala UI" panose="020B0502040204020203" pitchFamily="34" charset="0"/>
                <a:ea typeface="Times New Roman" panose="02020603050405020304" pitchFamily="18" charset="0"/>
              </a:rPr>
            </a:br>
            <a:r>
              <a:rPr lang="en-IN" sz="2400" dirty="0">
                <a:latin typeface="Nirmala UI" panose="020B0502040204020203" pitchFamily="34" charset="0"/>
                <a:ea typeface="Times New Roman" panose="02020603050405020304" pitchFamily="18" charset="0"/>
              </a:rPr>
              <a:t>Subject- Hindi</a:t>
            </a:r>
            <a:br>
              <a:rPr lang="en-IN" sz="2400" dirty="0">
                <a:latin typeface="Nirmala UI" panose="020B0502040204020203" pitchFamily="34" charset="0"/>
                <a:ea typeface="Times New Roman" panose="02020603050405020304" pitchFamily="18" charset="0"/>
              </a:rPr>
            </a:br>
            <a:r>
              <a:rPr lang="en-IN" sz="2400" dirty="0">
                <a:latin typeface="Nirmala UI" panose="020B0502040204020203" pitchFamily="34" charset="0"/>
                <a:ea typeface="Times New Roman" panose="02020603050405020304" pitchFamily="18" charset="0"/>
              </a:rPr>
              <a:t>Topic- </a:t>
            </a:r>
            <a:r>
              <a:rPr lang="en-IN" sz="24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अपठित</a:t>
            </a:r>
            <a:r>
              <a:rPr lang="en-IN" sz="2400" dirty="0">
                <a:latin typeface="Nirmala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en-IN" sz="2400" dirty="0" err="1">
                <a:latin typeface="Nirmala UI" panose="020B0502040204020203" pitchFamily="34" charset="0"/>
                <a:ea typeface="Times New Roman" panose="02020603050405020304" pitchFamily="18" charset="0"/>
              </a:rPr>
              <a:t>पद्यांश</a:t>
            </a:r>
            <a:endParaRPr lang="en-IN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1950"/>
              </a:spcAft>
            </a:pPr>
            <a:br>
              <a:rPr lang="en-IN" sz="2400" dirty="0">
                <a:latin typeface="Nirmala UI" panose="020B0502040204020203" pitchFamily="34" charset="0"/>
                <a:ea typeface="Times New Roman" panose="02020603050405020304" pitchFamily="18" charset="0"/>
              </a:rPr>
            </a:br>
            <a:r>
              <a:rPr lang="en-IN" sz="2400" dirty="0">
                <a:latin typeface="Nirmala UI" panose="020B0502040204020203" pitchFamily="34" charset="0"/>
                <a:ea typeface="Times New Roman" panose="02020603050405020304" pitchFamily="18" charset="0"/>
              </a:rPr>
              <a:t>Module- 1/1</a:t>
            </a:r>
            <a:br>
              <a:rPr lang="en-IN" sz="2400" dirty="0">
                <a:latin typeface="Nirmala UI" panose="020B0502040204020203" pitchFamily="34" charset="0"/>
                <a:ea typeface="Times New Roman" panose="02020603050405020304" pitchFamily="18" charset="0"/>
              </a:rPr>
            </a:br>
            <a:r>
              <a:rPr lang="en-IN" sz="2400" dirty="0">
                <a:latin typeface="Nirmala UI" panose="020B0502040204020203" pitchFamily="34" charset="0"/>
                <a:ea typeface="Times New Roman" panose="02020603050405020304" pitchFamily="18" charset="0"/>
              </a:rPr>
              <a:t>Madhu Sharma TGT (SS)</a:t>
            </a:r>
            <a:endParaRPr lang="en-IN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661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337D9E9-F2A5-4A0B-810B-1C5F605C645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364489" y="800466"/>
            <a:ext cx="9848655" cy="139409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F3F2FC0-2194-4F0D-B71A-1E0043238B7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64489" y="2194560"/>
            <a:ext cx="9848654" cy="108638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5466D36-9CD5-4BAC-A425-23FB7EDF350F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364488" y="3241921"/>
            <a:ext cx="9848654" cy="300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864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xt, letter&#10;&#10;Description automatically generated">
            <a:extLst>
              <a:ext uri="{FF2B5EF4-FFF2-40B4-BE49-F238E27FC236}">
                <a16:creationId xmlns:a16="http://schemas.microsoft.com/office/drawing/2014/main" id="{142D4165-8ACE-433C-813E-290FBCDF17E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43467" y="932046"/>
            <a:ext cx="10905066" cy="4993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377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DF184FE-FC9D-4647-9932-E78DC9BF1FF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43467" y="1697821"/>
            <a:ext cx="10905066" cy="3462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0905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</TotalTime>
  <Words>625</Words>
  <Application>Microsoft Office PowerPoint</Application>
  <PresentationFormat>Widescreen</PresentationFormat>
  <Paragraphs>22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Century Gothic</vt:lpstr>
      <vt:lpstr>Nirmala UI</vt:lpstr>
      <vt:lpstr>Source Sans Pro</vt:lpstr>
      <vt:lpstr>Times New Roman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SHIVAM SHARMA</dc:creator>
  <cp:lastModifiedBy>SHIVAM SHARMA</cp:lastModifiedBy>
  <cp:revision>3</cp:revision>
  <dcterms:created xsi:type="dcterms:W3CDTF">2020-10-12T13:01:43Z</dcterms:created>
  <dcterms:modified xsi:type="dcterms:W3CDTF">2020-10-13T22:04:48Z</dcterms:modified>
</cp:coreProperties>
</file>